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59" r:id="rId3"/>
    <p:sldId id="260" r:id="rId4"/>
    <p:sldId id="286" r:id="rId5"/>
    <p:sldId id="287" r:id="rId6"/>
    <p:sldId id="289" r:id="rId7"/>
    <p:sldId id="285" r:id="rId8"/>
    <p:sldId id="265" r:id="rId9"/>
    <p:sldId id="291" r:id="rId10"/>
    <p:sldId id="288" r:id="rId11"/>
    <p:sldId id="290" r:id="rId12"/>
    <p:sldId id="279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Arvo" panose="020B0604020202020204" charset="0"/>
      <p:regular r:id="rId19"/>
      <p:bold r:id="rId20"/>
      <p:italic r:id="rId21"/>
      <p:boldItalic r:id="rId22"/>
    </p:embeddedFont>
    <p:embeddedFont>
      <p:font typeface="Roboto Condensed" panose="020B0604020202020204" charset="0"/>
      <p:regular r:id="rId23"/>
      <p:bold r:id="rId24"/>
      <p:italic r:id="rId25"/>
      <p:boldItalic r:id="rId26"/>
    </p:embeddedFont>
    <p:embeddedFont>
      <p:font typeface="Roboto Condensed Light" panose="020B0604020202020204" charset="0"/>
      <p:regular r:id="rId27"/>
      <p:bold r:id="rId28"/>
      <p:italic r:id="rId29"/>
      <p:boldItalic r:id="rId30"/>
    </p:embeddedFont>
    <p:embeddedFont>
      <p:font typeface="Sitka Heading" panose="02000505000000020004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7BE32D-A93E-47B4-ABFB-F54DCE5FC131}">
  <a:tblStyle styleId="{3B7BE32D-A93E-47B4-ABFB-F54DCE5FC1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04" autoAdjust="0"/>
  </p:normalViewPr>
  <p:slideViewPr>
    <p:cSldViewPr snapToGrid="0">
      <p:cViewPr varScale="1">
        <p:scale>
          <a:sx n="105" d="100"/>
          <a:sy n="105" d="100"/>
        </p:scale>
        <p:origin x="8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vi-VN" sz="1100" b="0" i="0" u="none" strike="noStrike" cap="none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IoT là một kịch bản của thế giới, khi mà mỗi thiết</a:t>
            </a:r>
            <a:r>
              <a:rPr lang="vi-VN" sz="1100" b="0" i="0" u="none" strike="noStrike" cap="none" baseline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bị </a:t>
            </a:r>
            <a:r>
              <a:rPr lang="vi-VN" sz="1100" b="0" i="0" u="none" strike="noStrike" cap="none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 cung cấp một định danh của riêng mình và</a:t>
            </a:r>
            <a:r>
              <a:rPr lang="vi-VN" sz="1100" b="0" i="0" u="none" strike="noStrike" cap="none" baseline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100" b="0" i="0" u="none" strike="noStrike" cap="none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có khả năng truyền tải, trao đổi thông tin, dữ liệu qua một</a:t>
            </a:r>
            <a:r>
              <a:rPr lang="vi-VN" sz="1100" b="0" i="0" u="none" strike="noStrike" cap="none" baseline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mạng duy nhất mà không cần đến sự tương tác của con người</a:t>
            </a:r>
            <a:endParaRPr lang="vi-V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TLS1.2 và</a:t>
            </a:r>
            <a:r>
              <a:rPr lang="en-US" baseline="0" dirty="0" smtClean="0"/>
              <a:t> JWT</a:t>
            </a:r>
            <a:endParaRPr lang="en-US" dirty="0" smtClean="0"/>
          </a:p>
          <a:p>
            <a:r>
              <a:rPr lang="en-US" dirty="0" smtClean="0"/>
              <a:t>Public</a:t>
            </a:r>
            <a:r>
              <a:rPr lang="en-US" baseline="0" dirty="0" smtClean="0"/>
              <a:t> key, Private key ( RS256, ES256)</a:t>
            </a:r>
          </a:p>
          <a:p>
            <a:r>
              <a:rPr lang="en-US" baseline="0" dirty="0" smtClean="0"/>
              <a:t>Nói sơ qua về mô hình IoT core registry </a:t>
            </a:r>
          </a:p>
          <a:p>
            <a:r>
              <a:rPr lang="en-US" dirty="0" smtClean="0"/>
              <a:t>Bảo</a:t>
            </a:r>
            <a:r>
              <a:rPr lang="en-US" baseline="0" dirty="0" smtClean="0"/>
              <a:t> mật ở </a:t>
            </a:r>
            <a:r>
              <a:rPr lang="en-US" dirty="0" smtClean="0"/>
              <a:t>Device và</a:t>
            </a:r>
            <a:r>
              <a:rPr lang="en-US" baseline="0" dirty="0" smtClean="0"/>
              <a:t> bảo mật Registry-level CA(Kiểm tra publickey trên server chứ không phải client)</a:t>
            </a:r>
          </a:p>
        </p:txBody>
      </p:sp>
    </p:spTree>
    <p:extLst>
      <p:ext uri="{BB962C8B-B14F-4D97-AF65-F5344CB8AC3E}">
        <p14:creationId xmlns:p14="http://schemas.microsoft.com/office/powerpoint/2010/main" val="1159889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 smtClean="0"/>
              <a:t>Là</a:t>
            </a:r>
            <a:r>
              <a:rPr lang="en-US" baseline="0" dirty="0" smtClean="0"/>
              <a:t> 1 định dạng dùng để trao đổi dữ liệu giữa client – server với mục đích xác thực và ủy quyền</a:t>
            </a:r>
          </a:p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baseline="0" dirty="0" smtClean="0"/>
              <a:t>JWT có exp vì tính chất MQTT ko có cách làm mới 1 session</a:t>
            </a:r>
            <a:endParaRPr lang="en-US" dirty="0" smtClean="0"/>
          </a:p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dirty="0" smtClean="0"/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14952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100% là</a:t>
            </a:r>
            <a:r>
              <a:rPr lang="en-US" baseline="0" dirty="0" smtClean="0"/>
              <a:t> dịch vụ quản lý với 2 </a:t>
            </a:r>
            <a:r>
              <a:rPr lang="en-US" baseline="0" dirty="0" smtClean="0"/>
              <a:t>chức năng </a:t>
            </a:r>
            <a:r>
              <a:rPr lang="en-US" baseline="0" dirty="0" smtClean="0"/>
              <a:t>chính là communication broker và device management</a:t>
            </a:r>
          </a:p>
          <a:p>
            <a:r>
              <a:rPr lang="en-US" baseline="0" dirty="0" smtClean="0"/>
              <a:t>Với iot core, cách thức tổ chức của nó là bên trong bạn có registry(bucket of devices)</a:t>
            </a:r>
          </a:p>
          <a:p>
            <a:r>
              <a:rPr lang="en-US" baseline="0" dirty="0" smtClean="0"/>
              <a:t>Pub/sub event stream manager </a:t>
            </a:r>
          </a:p>
          <a:p>
            <a:r>
              <a:rPr lang="en-US" baseline="0" dirty="0" smtClean="0"/>
              <a:t>Iot core is a gateway to GCP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6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Cloud platform</a:t>
            </a:r>
            <a:r>
              <a:rPr lang="en-US" baseline="0" dirty="0" smtClean="0"/>
              <a:t> có những lợi ích gì cho bạn?</a:t>
            </a:r>
          </a:p>
          <a:p>
            <a:r>
              <a:rPr lang="en-US" baseline="0" dirty="0" smtClean="0"/>
              <a:t>2 service để responce lại tin nhắn từ iot devices gửi lên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75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Dựa</a:t>
            </a:r>
            <a:r>
              <a:rPr lang="en-US" baseline="0" dirty="0" smtClean="0"/>
              <a:t> vào dữ liệu truyền từ device lên cloud thì với tư cách mình là người quản lý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Mô</a:t>
            </a:r>
            <a:r>
              <a:rPr lang="en-US" baseline="0" dirty="0" smtClean="0"/>
              <a:t> hình nhà kính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Có thể có nhiều Telemetry topic nhưng chỉ có 1 Default telemetry topic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Nếu Telemetry topic không phải là default thì phải có thêm subFolder để phân biệt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Mỗi subFolder là unique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897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iot/docs/how-tos/mqtt-bridge#using_a_long-term_mqtt_domain" TargetMode="External"/><Relationship Id="rId2" Type="http://schemas.openxmlformats.org/officeDocument/2006/relationships/hyperlink" Target="https://cloud.google.com/iot/docs/how-tos/credentials/jwts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376417" y="1090750"/>
            <a:ext cx="6409394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 smtClean="0">
                <a:latin typeface="Sitka Heading" panose="02000505000000020004" pitchFamily="2" charset="0"/>
              </a:rPr>
              <a:t>An Overview of</a:t>
            </a:r>
            <a:br>
              <a:rPr lang="en" sz="4200" dirty="0" smtClean="0">
                <a:latin typeface="Sitka Heading" panose="02000505000000020004" pitchFamily="2" charset="0"/>
              </a:rPr>
            </a:br>
            <a:r>
              <a:rPr lang="en" sz="4200" dirty="0" smtClean="0">
                <a:latin typeface="Sitka Heading" panose="02000505000000020004" pitchFamily="2" charset="0"/>
              </a:rPr>
              <a:t>Cloud Iot Core And</a:t>
            </a:r>
            <a:br>
              <a:rPr lang="en" sz="4200" dirty="0" smtClean="0">
                <a:latin typeface="Sitka Heading" panose="02000505000000020004" pitchFamily="2" charset="0"/>
              </a:rPr>
            </a:br>
            <a:r>
              <a:rPr lang="en" sz="4200" dirty="0" smtClean="0">
                <a:latin typeface="Sitka Heading" panose="02000505000000020004" pitchFamily="2" charset="0"/>
              </a:rPr>
              <a:t>Google Cloud Platform</a:t>
            </a:r>
            <a:endParaRPr sz="4200" dirty="0">
              <a:latin typeface="Sitka Heading" panose="020005050000000200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5275" y="268514"/>
            <a:ext cx="5492750" cy="159657"/>
          </a:xfrm>
        </p:spPr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1300" y="1046743"/>
            <a:ext cx="8280400" cy="380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- You </a:t>
            </a:r>
            <a:r>
              <a:rPr lang="en-US" dirty="0"/>
              <a:t>will be working </a:t>
            </a:r>
            <a:r>
              <a:rPr lang="en-US" dirty="0" smtClean="0"/>
              <a:t>with 4 topics </a:t>
            </a:r>
            <a:r>
              <a:rPr lang="en-US" dirty="0"/>
              <a:t>with the </a:t>
            </a:r>
            <a:r>
              <a:rPr lang="en-US" dirty="0" smtClean="0"/>
              <a:t>following prefix </a:t>
            </a:r>
            <a:r>
              <a:rPr lang="en-US" i="1" dirty="0" smtClean="0"/>
              <a:t>/devices/{device-id}/:</a:t>
            </a:r>
          </a:p>
          <a:p>
            <a:endParaRPr lang="en-US" dirty="0" smtClean="0"/>
          </a:p>
          <a:p>
            <a:r>
              <a:rPr lang="en-US" dirty="0" smtClean="0"/>
              <a:t>+ </a:t>
            </a:r>
            <a:r>
              <a:rPr lang="en-US" b="1" dirty="0" smtClean="0"/>
              <a:t>Publishers</a:t>
            </a:r>
          </a:p>
          <a:p>
            <a:endParaRPr lang="en-US" sz="1500" b="1" dirty="0" smtClean="0">
              <a:latin typeface="medium-content-sans-serif-font"/>
            </a:endParaRPr>
          </a:p>
          <a:p>
            <a:r>
              <a:rPr lang="en-US" sz="1600" dirty="0" smtClean="0"/>
              <a:t>    	devices</a:t>
            </a:r>
            <a:r>
              <a:rPr lang="en-US" sz="1600" dirty="0"/>
              <a:t>/{device-id</a:t>
            </a:r>
            <a:r>
              <a:rPr lang="en-US" sz="1600" dirty="0" smtClean="0"/>
              <a:t>}/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dium-content-sans-serif-font"/>
              </a:rPr>
              <a:t>events</a:t>
            </a:r>
            <a:r>
              <a:rPr lang="en-US" sz="1600" dirty="0" smtClean="0"/>
              <a:t>/(</a:t>
            </a:r>
            <a:r>
              <a:rPr lang="en-US" sz="1600" dirty="0"/>
              <a:t>subFolders</a:t>
            </a:r>
            <a:r>
              <a:rPr lang="en-US" sz="1600" dirty="0" smtClean="0"/>
              <a:t>)/</a:t>
            </a:r>
            <a:endParaRPr lang="en-US" sz="1600" b="1" dirty="0" smtClean="0">
              <a:latin typeface="medium-content-sans-serif-font"/>
            </a:endParaRPr>
          </a:p>
          <a:p>
            <a:endParaRPr lang="en-US" sz="1500" dirty="0">
              <a:latin typeface="medium-content-serif-font"/>
            </a:endParaRPr>
          </a:p>
          <a:p>
            <a:r>
              <a:rPr lang="en-US" sz="1500" b="1" dirty="0" smtClean="0">
                <a:latin typeface="medium-content-sans-serif-font"/>
              </a:rPr>
              <a:t>    	</a:t>
            </a:r>
            <a:r>
              <a:rPr lang="en-US" sz="1600" dirty="0" smtClean="0"/>
              <a:t>devices</a:t>
            </a:r>
            <a:r>
              <a:rPr lang="en-US" sz="1600" dirty="0"/>
              <a:t>/{device-id</a:t>
            </a:r>
            <a:r>
              <a:rPr lang="en-US" sz="1600" dirty="0" smtClean="0"/>
              <a:t>}/</a:t>
            </a:r>
            <a:r>
              <a:rPr 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dium-content-sans-serif-font"/>
              </a:rPr>
              <a:t>state</a:t>
            </a:r>
          </a:p>
          <a:p>
            <a:endParaRPr lang="en-US" sz="1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dium-content-sans-serif-font"/>
            </a:endParaRPr>
          </a:p>
          <a:p>
            <a:r>
              <a:rPr lang="en-US" sz="1500" dirty="0" smtClean="0">
                <a:latin typeface="medium-content-sans-serif-font"/>
              </a:rPr>
              <a:t>   * And it will publish to the Topic of cloud PubSub with following format: </a:t>
            </a:r>
          </a:p>
          <a:p>
            <a:r>
              <a:rPr lang="en-US" sz="1500" dirty="0" smtClean="0">
                <a:latin typeface="medium-content-sans-serif-font"/>
              </a:rPr>
              <a:t>	</a:t>
            </a:r>
            <a:r>
              <a:rPr lang="en-US" sz="1500" dirty="0" smtClean="0">
                <a:latin typeface="medium-content-sans-serif-font"/>
              </a:rPr>
              <a:t>project/{project-id}/topics/{Topic you defined}</a:t>
            </a:r>
            <a:endParaRPr lang="en-US" sz="1500" dirty="0" smtClean="0">
              <a:latin typeface="medium-content-sans-serif-font"/>
            </a:endParaRPr>
          </a:p>
          <a:p>
            <a:endParaRPr lang="en-US" sz="1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dium-content-sans-serif-font"/>
            </a:endParaRPr>
          </a:p>
          <a:p>
            <a:r>
              <a:rPr lang="en-US" sz="1500" dirty="0" smtClean="0">
                <a:latin typeface="medium-content-sans-serif-font"/>
              </a:rPr>
              <a:t>+ </a:t>
            </a:r>
            <a:r>
              <a:rPr lang="en-US" sz="1500" b="1" dirty="0" smtClean="0">
                <a:latin typeface="medium-content-sans-serif-font"/>
              </a:rPr>
              <a:t>Subscribers</a:t>
            </a:r>
            <a:endParaRPr lang="en-US" sz="1500" b="1" dirty="0">
              <a:latin typeface="medium-content-sans-serif-font"/>
            </a:endParaRPr>
          </a:p>
          <a:p>
            <a:endParaRPr lang="en-US" sz="1500" dirty="0">
              <a:latin typeface="medium-content-serif-font"/>
            </a:endParaRPr>
          </a:p>
          <a:p>
            <a:r>
              <a:rPr lang="en-US" sz="1500" b="1" dirty="0">
                <a:latin typeface="medium-content-sans-serif-font"/>
              </a:rPr>
              <a:t>	</a:t>
            </a:r>
            <a:r>
              <a:rPr lang="en-US" sz="1600" dirty="0" smtClean="0"/>
              <a:t>devices</a:t>
            </a:r>
            <a:r>
              <a:rPr lang="en-US" sz="1600" dirty="0"/>
              <a:t>/{device-id</a:t>
            </a:r>
            <a:r>
              <a:rPr lang="en-US" sz="1600" dirty="0" smtClean="0"/>
              <a:t>}/</a:t>
            </a:r>
            <a:r>
              <a:rPr 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dium-content-sans-serif-font"/>
              </a:rPr>
              <a:t>config</a:t>
            </a:r>
            <a:endParaRPr lang="en-US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dium-content-sans-serif-font"/>
            </a:endParaRPr>
          </a:p>
          <a:p>
            <a:endParaRPr lang="en-US" sz="1500" dirty="0">
              <a:latin typeface="medium-content-serif-font"/>
            </a:endParaRPr>
          </a:p>
          <a:p>
            <a:r>
              <a:rPr lang="en-US" sz="1500" b="1" dirty="0">
                <a:latin typeface="medium-content-sans-serif-font"/>
              </a:rPr>
              <a:t>	</a:t>
            </a:r>
            <a:r>
              <a:rPr lang="en-US" sz="1600" dirty="0" smtClean="0"/>
              <a:t>devices</a:t>
            </a:r>
            <a:r>
              <a:rPr lang="en-US" sz="1600" dirty="0"/>
              <a:t>/{</a:t>
            </a:r>
            <a:r>
              <a:rPr lang="en-US" sz="1600" dirty="0" smtClean="0"/>
              <a:t>device-id}/</a:t>
            </a:r>
            <a:r>
              <a:rPr 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dium-content-sans-serif-font"/>
              </a:rPr>
              <a:t>commands/#</a:t>
            </a:r>
          </a:p>
        </p:txBody>
      </p:sp>
    </p:spTree>
    <p:extLst>
      <p:ext uri="{BB962C8B-B14F-4D97-AF65-F5344CB8AC3E}">
        <p14:creationId xmlns:p14="http://schemas.microsoft.com/office/powerpoint/2010/main" val="122979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5275" y="242788"/>
            <a:ext cx="5492750" cy="18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400" b="0" dirty="0" smtClean="0"/>
              <a:t>CONFIG MQTT CLIENT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46744" y="863600"/>
            <a:ext cx="772839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1</a:t>
            </a:r>
            <a:r>
              <a:rPr lang="vi-VN" dirty="0" smtClean="0"/>
              <a:t>.</a:t>
            </a:r>
            <a:r>
              <a:rPr lang="en-US" dirty="0" smtClean="0"/>
              <a:t> </a:t>
            </a:r>
            <a:r>
              <a:rPr lang="vi-VN" dirty="0" smtClean="0"/>
              <a:t>Install </a:t>
            </a:r>
            <a:r>
              <a:rPr lang="vi-VN" dirty="0"/>
              <a:t>an MQTT client on your device.</a:t>
            </a:r>
            <a:endParaRPr lang="en-US" dirty="0"/>
          </a:p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/>
              <a:t>Configuring MQTT clients </a:t>
            </a:r>
          </a:p>
          <a:p>
            <a:r>
              <a:rPr lang="en-US" dirty="0" smtClean="0"/>
              <a:t>    a</a:t>
            </a:r>
            <a:r>
              <a:rPr lang="en-US" dirty="0"/>
              <a:t>. Set the MQTT client ID to the full device path:</a:t>
            </a:r>
          </a:p>
          <a:p>
            <a:r>
              <a:rPr lang="en-US" dirty="0" smtClean="0"/>
              <a:t>           projects/</a:t>
            </a:r>
            <a:r>
              <a:rPr lang="en-US" b="1" i="1" dirty="0" smtClean="0"/>
              <a:t>PROJECT_ID</a:t>
            </a:r>
            <a:r>
              <a:rPr lang="en-US" dirty="0" smtClean="0"/>
              <a:t>/locations/</a:t>
            </a:r>
            <a:r>
              <a:rPr lang="en-US" b="1" i="1" dirty="0" smtClean="0"/>
              <a:t>REGION</a:t>
            </a:r>
            <a:r>
              <a:rPr lang="en-US" dirty="0" smtClean="0"/>
              <a:t>/registries/</a:t>
            </a:r>
            <a:r>
              <a:rPr lang="en-US" b="1" i="1" dirty="0" smtClean="0"/>
              <a:t>REGISTRY_ID</a:t>
            </a:r>
            <a:r>
              <a:rPr lang="en-US" dirty="0" smtClean="0"/>
              <a:t>/devices/</a:t>
            </a:r>
            <a:r>
              <a:rPr lang="en-US" b="1" i="1" dirty="0" smtClean="0"/>
              <a:t>DEVICE_ID</a:t>
            </a:r>
            <a:endParaRPr lang="en-US" dirty="0"/>
          </a:p>
          <a:p>
            <a:r>
              <a:rPr lang="en-US" dirty="0" smtClean="0"/>
              <a:t>    b</a:t>
            </a:r>
            <a:r>
              <a:rPr lang="en-US" dirty="0"/>
              <a:t>. Associate the MQTT client with MQTT server certificates</a:t>
            </a:r>
          </a:p>
          <a:p>
            <a:r>
              <a:rPr lang="en-US" dirty="0" smtClean="0"/>
              <a:t>    c. Set the MQTT host name to mqtt.googleapis.com (port 8883 or 443)</a:t>
            </a:r>
          </a:p>
          <a:p>
            <a:r>
              <a:rPr lang="en-US" dirty="0" smtClean="0"/>
              <a:t>    d. </a:t>
            </a:r>
            <a:r>
              <a:rPr lang="en-US" dirty="0"/>
              <a:t>Specify a </a:t>
            </a:r>
            <a:r>
              <a:rPr lang="en-US" dirty="0" smtClean="0"/>
              <a:t>username</a:t>
            </a:r>
          </a:p>
          <a:p>
            <a:r>
              <a:rPr lang="en-US" dirty="0" smtClean="0"/>
              <a:t>    e. Set </a:t>
            </a:r>
            <a:r>
              <a:rPr lang="en-US" dirty="0"/>
              <a:t>the password. The password field </a:t>
            </a:r>
            <a:r>
              <a:rPr lang="en-US" dirty="0" smtClean="0"/>
              <a:t>must </a:t>
            </a:r>
            <a:r>
              <a:rPr lang="en-US" dirty="0"/>
              <a:t>contain the </a:t>
            </a:r>
            <a:r>
              <a:rPr lang="en-US" dirty="0">
                <a:hlinkClick r:id="rId2"/>
              </a:rPr>
              <a:t>JWT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-624114" y="-148045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a.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 the MQTT client ID to the full device path:</a:t>
            </a:r>
            <a:endParaRPr kumimoji="0" lang="en-US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projects/</a:t>
            </a:r>
            <a:r>
              <a:rPr kumimoji="0" lang="en-US" altLang="en-US" sz="1400" b="1" i="1" u="none" strike="noStrike" cap="none" normalizeH="0" baseline="0" smtClean="0">
                <a:ln>
                  <a:noFill/>
                </a:ln>
                <a:solidFill>
                  <a:srgbClr val="EC407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PROJECT_ID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/locations/</a:t>
            </a:r>
            <a:r>
              <a:rPr kumimoji="0" lang="en-US" altLang="en-US" sz="1400" b="1" i="1" u="none" strike="noStrike" cap="none" normalizeH="0" baseline="0" smtClean="0">
                <a:ln>
                  <a:noFill/>
                </a:ln>
                <a:solidFill>
                  <a:srgbClr val="EC407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/registries/</a:t>
            </a:r>
            <a:r>
              <a:rPr kumimoji="0" lang="en-US" altLang="en-US" sz="1400" b="1" i="1" u="none" strike="noStrike" cap="none" normalizeH="0" baseline="0" smtClean="0">
                <a:ln>
                  <a:noFill/>
                </a:ln>
                <a:solidFill>
                  <a:srgbClr val="EC407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REGISTRY_ID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/devices/</a:t>
            </a:r>
            <a:r>
              <a:rPr kumimoji="0" lang="en-US" altLang="en-US" sz="1400" b="1" i="1" u="none" strike="noStrike" cap="none" normalizeH="0" baseline="0" smtClean="0">
                <a:ln>
                  <a:noFill/>
                </a:ln>
                <a:solidFill>
                  <a:srgbClr val="EC407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DEVICE_ID</a:t>
            </a:r>
            <a:endParaRPr kumimoji="0" lang="en-US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b.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Associate the MQTT client with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MQTT server certificates</a:t>
            </a:r>
            <a:endParaRPr kumimoji="0" lang="en-US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c.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 the MQTT host name to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mqtt.googleapis.com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 a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1A73E8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long-term support domain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(if you used the minimal root CA set).</a:t>
            </a:r>
            <a:endParaRPr kumimoji="0" lang="en-US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d. Specify a username</a:t>
            </a:r>
            <a:endParaRPr kumimoji="0" lang="en-US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e. Set the password. The password field must contain the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1A73E8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JWT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82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THANKS!</a:t>
            </a:r>
            <a:endParaRPr sz="6000">
              <a:solidFill>
                <a:srgbClr val="FF9800"/>
              </a:solidFill>
            </a:endParaRPr>
          </a:p>
        </p:txBody>
      </p:sp>
      <p:grpSp>
        <p:nvGrpSpPr>
          <p:cNvPr id="505" name="Google Shape;505;p34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506" name="Google Shape;506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262515" y="3403217"/>
            <a:ext cx="4765219" cy="8064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IS GOOGLE IOT CORE ? 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r>
              <a:rPr lang="en-US" sz="3200" dirty="0"/>
              <a:t>A fully managed service to easily and securely connect, manage, and ingest data from globally dispersed devices.</a:t>
            </a:r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3532" y="378061"/>
            <a:ext cx="5492400" cy="766200"/>
          </a:xfrm>
        </p:spPr>
        <p:txBody>
          <a:bodyPr/>
          <a:lstStyle/>
          <a:p>
            <a:r>
              <a:rPr lang="en-US" dirty="0" smtClean="0"/>
              <a:t>Easily </a:t>
            </a:r>
            <a:r>
              <a:rPr lang="en-US" dirty="0"/>
              <a:t>and securely connect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5" descr="Provisioning flow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70" y="1443741"/>
            <a:ext cx="7443102" cy="3018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40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50800" y="0"/>
            <a:ext cx="2663371" cy="686933"/>
          </a:xfrm>
        </p:spPr>
        <p:txBody>
          <a:bodyPr/>
          <a:lstStyle/>
          <a:p>
            <a:r>
              <a:rPr lang="en-US" dirty="0" smtClean="0"/>
              <a:t>Json Web Token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16" y="686933"/>
            <a:ext cx="6569714" cy="394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4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6686"/>
            <a:ext cx="9144000" cy="383177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2663371" cy="68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dirty="0" smtClean="0"/>
              <a:t>Managed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63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056"/>
            <a:ext cx="9144000" cy="405244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2663371" cy="68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dirty="0" smtClean="0"/>
              <a:t>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0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116113" y="740919"/>
            <a:ext cx="5492400" cy="412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500" dirty="0"/>
              <a:t>Google MQTT Bridge</a:t>
            </a:r>
            <a:br>
              <a:rPr lang="en-US" sz="2500" dirty="0"/>
            </a:br>
            <a:endParaRPr sz="2500" dirty="0"/>
          </a:p>
        </p:txBody>
      </p:sp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74170" y="1588073"/>
            <a:ext cx="845457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/>
              <a:t>- </a:t>
            </a:r>
            <a:r>
              <a:rPr lang="en-US" b="1" dirty="0" smtClean="0"/>
              <a:t>Device </a:t>
            </a:r>
            <a:r>
              <a:rPr lang="en-US" b="1" dirty="0"/>
              <a:t>-&gt; </a:t>
            </a:r>
            <a:r>
              <a:rPr lang="en-US" b="1" dirty="0" smtClean="0"/>
              <a:t>Cloud</a:t>
            </a:r>
            <a:r>
              <a:rPr lang="en-US" b="1" i="1" dirty="0" smtClean="0"/>
              <a:t>:</a:t>
            </a:r>
            <a:endParaRPr lang="en-US" b="1" i="1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  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Telemetry</a:t>
            </a:r>
            <a:r>
              <a:rPr lang="en-US" dirty="0" smtClean="0"/>
              <a:t>: </a:t>
            </a:r>
            <a:r>
              <a:rPr lang="en-US" dirty="0">
                <a:latin typeface="medium-content-serif-font"/>
              </a:rPr>
              <a:t>U</a:t>
            </a:r>
            <a:r>
              <a:rPr lang="en-US" dirty="0" smtClean="0">
                <a:latin typeface="medium-content-serif-font"/>
              </a:rPr>
              <a:t>sed </a:t>
            </a:r>
            <a:r>
              <a:rPr lang="en-US" dirty="0">
                <a:latin typeface="medium-content-serif-font"/>
              </a:rPr>
              <a:t>to publish information from the device, such as temperature, humidity etc.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  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</a:t>
            </a:r>
            <a:r>
              <a:rPr lang="en-US" dirty="0" smtClean="0"/>
              <a:t>: </a:t>
            </a:r>
            <a:r>
              <a:rPr lang="en-US" dirty="0">
                <a:latin typeface="medium-content-serif-font"/>
              </a:rPr>
              <a:t>Device state information captures the current status of the device, not the environment. Devices can describe their state with an arbitrary user-defined blob of data sent from the device to the cloud</a:t>
            </a:r>
            <a:endParaRPr lang="en-US" dirty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- </a:t>
            </a:r>
            <a:r>
              <a:rPr lang="en-US" b="1" dirty="0" smtClean="0"/>
              <a:t>Cloud </a:t>
            </a:r>
            <a:r>
              <a:rPr lang="en-US" b="1" dirty="0"/>
              <a:t>-&gt; Device</a:t>
            </a:r>
            <a:r>
              <a:rPr lang="en-US" i="1" dirty="0"/>
              <a:t>: </a:t>
            </a:r>
            <a:r>
              <a:rPr lang="en-US" i="1" dirty="0" smtClean="0"/>
              <a:t> </a:t>
            </a:r>
            <a:endParaRPr lang="en-US" i="1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  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Device Configuration</a:t>
            </a:r>
            <a:r>
              <a:rPr lang="en-US" dirty="0" smtClean="0"/>
              <a:t>: </a:t>
            </a:r>
            <a:r>
              <a:rPr lang="en-US" dirty="0">
                <a:latin typeface="medium-content-serif-font"/>
              </a:rPr>
              <a:t>A device configuration is an arbitrary user-defined blob of data sent from Cloud IoT Core to a device</a:t>
            </a:r>
            <a:r>
              <a:rPr lang="en-US" dirty="0" smtClean="0"/>
              <a:t>.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  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</a:t>
            </a:r>
            <a:r>
              <a:rPr lang="en-US" dirty="0" smtClean="0"/>
              <a:t>: </a:t>
            </a:r>
            <a:r>
              <a:rPr lang="en-US" dirty="0">
                <a:latin typeface="medium-content-serif-font"/>
              </a:rPr>
              <a:t>Commands are transitory, one-time directives sent to devices that are connected to Cloud IoT Core and subscribed to the commands topic.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73" y="918066"/>
            <a:ext cx="7544454" cy="330736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2663371" cy="68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dirty="0" smtClean="0"/>
              <a:t>COMPARE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57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558</Words>
  <Application>Microsoft Office PowerPoint</Application>
  <PresentationFormat>On-screen Show (16:9)</PresentationFormat>
  <Paragraphs>83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Times New Roman</vt:lpstr>
      <vt:lpstr>medium-content-sans-serif-font</vt:lpstr>
      <vt:lpstr>Calibri</vt:lpstr>
      <vt:lpstr>Arvo</vt:lpstr>
      <vt:lpstr>Roboto Condensed</vt:lpstr>
      <vt:lpstr>Roboto Condensed Light</vt:lpstr>
      <vt:lpstr>Sitka Heading</vt:lpstr>
      <vt:lpstr>medium-content-serif-font</vt:lpstr>
      <vt:lpstr>Salerio template</vt:lpstr>
      <vt:lpstr>An Overview of Cloud Iot Core And Google Cloud Platform</vt:lpstr>
      <vt:lpstr>WHAT IS GOOGLE IOT CORE ? </vt:lpstr>
      <vt:lpstr>PowerPoint Presentation</vt:lpstr>
      <vt:lpstr>Easily and securely connect</vt:lpstr>
      <vt:lpstr>Json Web Token</vt:lpstr>
      <vt:lpstr>PowerPoint Presentation</vt:lpstr>
      <vt:lpstr>PowerPoint Presentation</vt:lpstr>
      <vt:lpstr>Google MQTT Bridge </vt:lpstr>
      <vt:lpstr>PowerPoint Presentation</vt:lpstr>
      <vt:lpstr>TOPICS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IOT CORE  AND GOOGLE CLOUD PLATFORM</dc:title>
  <cp:lastModifiedBy>Tuấn Sơn Đỗ</cp:lastModifiedBy>
  <cp:revision>70</cp:revision>
  <dcterms:modified xsi:type="dcterms:W3CDTF">2019-06-25T12:34:51Z</dcterms:modified>
</cp:coreProperties>
</file>